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89" r:id="rId3"/>
    <p:sldId id="270" r:id="rId4"/>
    <p:sldId id="285" r:id="rId5"/>
    <p:sldId id="300" r:id="rId6"/>
    <p:sldId id="297" r:id="rId7"/>
    <p:sldId id="278" r:id="rId8"/>
    <p:sldId id="280" r:id="rId9"/>
    <p:sldId id="282" r:id="rId10"/>
    <p:sldId id="271" r:id="rId11"/>
    <p:sldId id="299" r:id="rId12"/>
    <p:sldId id="298" r:id="rId13"/>
    <p:sldId id="277" r:id="rId14"/>
    <p:sldId id="281" r:id="rId15"/>
  </p:sldIdLst>
  <p:sldSz cx="9144000" cy="6858000" type="screen4x3"/>
  <p:notesSz cx="6797675" cy="98726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5147" autoAdjust="0"/>
  </p:normalViewPr>
  <p:slideViewPr>
    <p:cSldViewPr snapToGrid="0">
      <p:cViewPr>
        <p:scale>
          <a:sx n="73" d="100"/>
          <a:sy n="73" d="100"/>
        </p:scale>
        <p:origin x="-552" y="-2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CEFC70-FA03-4386-B1AD-18F77B9ACA43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689475"/>
            <a:ext cx="5438775" cy="44434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464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377363"/>
            <a:ext cx="29464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429CA4-CB2F-4DD7-B38A-FB4DFF53BCE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98D22-DC5F-4E35-8B3B-1EBCC380B9D1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B130D-64B9-4D29-8B55-66D151C3F2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465521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98D22-DC5F-4E35-8B3B-1EBCC380B9D1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B130D-64B9-4D29-8B55-66D151C3F2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8682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98D22-DC5F-4E35-8B3B-1EBCC380B9D1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B130D-64B9-4D29-8B55-66D151C3F2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96495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98D22-DC5F-4E35-8B3B-1EBCC380B9D1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B130D-64B9-4D29-8B55-66D151C3F2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78522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98D22-DC5F-4E35-8B3B-1EBCC380B9D1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B130D-64B9-4D29-8B55-66D151C3F2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52228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98D22-DC5F-4E35-8B3B-1EBCC380B9D1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B130D-64B9-4D29-8B55-66D151C3F2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23276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98D22-DC5F-4E35-8B3B-1EBCC380B9D1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B130D-64B9-4D29-8B55-66D151C3F2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28430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98D22-DC5F-4E35-8B3B-1EBCC380B9D1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B130D-64B9-4D29-8B55-66D151C3F2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60667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98D22-DC5F-4E35-8B3B-1EBCC380B9D1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B130D-64B9-4D29-8B55-66D151C3F2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95838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98D22-DC5F-4E35-8B3B-1EBCC380B9D1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B130D-64B9-4D29-8B55-66D151C3F2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56008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98D22-DC5F-4E35-8B3B-1EBCC380B9D1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B130D-64B9-4D29-8B55-66D151C3F2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76433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798D22-DC5F-4E35-8B3B-1EBCC380B9D1}" type="datetimeFigureOut">
              <a:rPr lang="ru-RU" smtClean="0"/>
              <a:pPr/>
              <a:t>24.04.2020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AB130D-64B9-4D29-8B55-66D151C3F2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95255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3.jpeg"/><Relationship Id="rId7" Type="http://schemas.openxmlformats.org/officeDocument/2006/relationships/image" Target="../media/image1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11" Type="http://schemas.openxmlformats.org/officeDocument/2006/relationships/image" Target="../media/image18.jpe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jpeg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:\COVID-19\4ec24d4b818b087e8c6a5b7a9b37569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26942"/>
            <a:ext cx="9144000" cy="6331058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0" y="6028840"/>
            <a:ext cx="9144000" cy="82915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bg1">
                <a:alpha val="7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26" name="Picture 2" descr="http://gran-kazan.ru/bitrix/templates/main/images/header-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29493" y="6040346"/>
            <a:ext cx="2014507" cy="817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09966" y="6137329"/>
            <a:ext cx="43419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Генеральный директор ООО «Грань»</a:t>
            </a:r>
          </a:p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Анисимов Леонид Витальевич</a:t>
            </a:r>
            <a:endParaRPr lang="ru-RU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138766" y="2107769"/>
            <a:ext cx="7005234" cy="178230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bg1"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solidFill>
                  <a:srgbClr val="FF0000"/>
                </a:solidFill>
                <a:latin typeface="Adobe Devanagari" pitchFamily="18" charset="0"/>
                <a:cs typeface="Adobe Devanagari" pitchFamily="18" charset="0"/>
              </a:rPr>
              <a:t>COVID</a:t>
            </a:r>
            <a:r>
              <a:rPr lang="ru-RU" sz="9600" b="1" dirty="0" smtClean="0">
                <a:solidFill>
                  <a:srgbClr val="FF0000"/>
                </a:solidFill>
                <a:latin typeface="+mj-lt"/>
                <a:cs typeface="Adobe Devanagari" pitchFamily="18" charset="0"/>
              </a:rPr>
              <a:t>-19</a:t>
            </a:r>
            <a:endParaRPr lang="ru-RU" sz="9600" b="1" dirty="0">
              <a:solidFill>
                <a:srgbClr val="FF0000"/>
              </a:solidFill>
              <a:latin typeface="+mj-lt"/>
              <a:cs typeface="Adobe Devanagari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54577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60512" y="5846407"/>
            <a:ext cx="2108973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ctr">
              <a:lnSpc>
                <a:spcPct val="150000"/>
              </a:lnSpc>
              <a:buFont typeface="+mj-lt"/>
              <a:buAutoNum type="arabicPeriod"/>
            </a:pP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495927" y="5743788"/>
            <a:ext cx="715106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ru-RU" dirty="0" smtClean="0">
                <a:solidFill>
                  <a:schemeClr val="bg1"/>
                </a:solidFill>
              </a:rPr>
              <a:t>Создание единого регламента  </a:t>
            </a:r>
            <a:r>
              <a:rPr lang="ru-RU" dirty="0">
                <a:solidFill>
                  <a:schemeClr val="bg1"/>
                </a:solidFill>
              </a:rPr>
              <a:t>работы </a:t>
            </a:r>
            <a:r>
              <a:rPr lang="ru-RU" dirty="0" smtClean="0">
                <a:solidFill>
                  <a:schemeClr val="bg1"/>
                </a:solidFill>
              </a:rPr>
              <a:t>банков  с установлением  сроков, стандартных форм документов, критериев оценки  Застройщика и Объектов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418492" y="276225"/>
            <a:ext cx="558018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Санитарная обработка </a:t>
            </a:r>
          </a:p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мест общего пользования</a:t>
            </a:r>
            <a:endParaRPr lang="ru-RU" sz="2800" b="1" dirty="0">
              <a:solidFill>
                <a:srgbClr val="C00000"/>
              </a:solidFill>
            </a:endParaRPr>
          </a:p>
        </p:txBody>
      </p:sp>
      <p:pic>
        <p:nvPicPr>
          <p:cNvPr id="18" name="Picture 2" descr="http://gran-kazan.ru/bitrix/templates/main/images/header-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77093" y="153896"/>
            <a:ext cx="2014507" cy="817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F:\COVID-19\Безымянный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9450" y="166688"/>
            <a:ext cx="935939" cy="1385887"/>
          </a:xfrm>
          <a:prstGeom prst="rect">
            <a:avLst/>
          </a:prstGeom>
          <a:noFill/>
        </p:spPr>
      </p:pic>
      <p:pic>
        <p:nvPicPr>
          <p:cNvPr id="1026" name="Picture 2" descr="F:\COVID-19\IMG_0127.jpg"/>
          <p:cNvPicPr>
            <a:picLocks noChangeAspect="1" noChangeArrowheads="1"/>
          </p:cNvPicPr>
          <p:nvPr/>
        </p:nvPicPr>
        <p:blipFill>
          <a:blip r:embed="rId4" cstate="print"/>
          <a:srcRect t="12266"/>
          <a:stretch>
            <a:fillRect/>
          </a:stretch>
        </p:blipFill>
        <p:spPr bwMode="auto">
          <a:xfrm>
            <a:off x="0" y="1600200"/>
            <a:ext cx="9144000" cy="5257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050307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60512" y="5846407"/>
            <a:ext cx="2108973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ctr">
              <a:lnSpc>
                <a:spcPct val="150000"/>
              </a:lnSpc>
              <a:buFont typeface="+mj-lt"/>
              <a:buAutoNum type="arabicPeriod"/>
            </a:pP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495927" y="5743788"/>
            <a:ext cx="715106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ru-RU" dirty="0" smtClean="0">
                <a:solidFill>
                  <a:schemeClr val="bg1"/>
                </a:solidFill>
              </a:rPr>
              <a:t>Создание единого регламента  </a:t>
            </a:r>
            <a:r>
              <a:rPr lang="ru-RU" dirty="0">
                <a:solidFill>
                  <a:schemeClr val="bg1"/>
                </a:solidFill>
              </a:rPr>
              <a:t>работы </a:t>
            </a:r>
            <a:r>
              <a:rPr lang="ru-RU" dirty="0" smtClean="0">
                <a:solidFill>
                  <a:schemeClr val="bg1"/>
                </a:solidFill>
              </a:rPr>
              <a:t>банков  с установлением  сроков, стандартных форм документов, критериев оценки  Застройщика и Объектов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441938" y="276225"/>
            <a:ext cx="54160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Санитарная обработка </a:t>
            </a:r>
          </a:p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мест общего пользования</a:t>
            </a:r>
            <a:endParaRPr lang="ru-RU" sz="2800" b="1" dirty="0">
              <a:solidFill>
                <a:srgbClr val="C00000"/>
              </a:solidFill>
            </a:endParaRPr>
          </a:p>
        </p:txBody>
      </p:sp>
      <p:pic>
        <p:nvPicPr>
          <p:cNvPr id="18" name="Picture 2" descr="http://gran-kazan.ru/bitrix/templates/main/images/header-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77093" y="153896"/>
            <a:ext cx="2014507" cy="817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F:\COVID-19\Безымянный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9450" y="166688"/>
            <a:ext cx="935939" cy="1385887"/>
          </a:xfrm>
          <a:prstGeom prst="rect">
            <a:avLst/>
          </a:prstGeom>
          <a:noFill/>
        </p:spPr>
      </p:pic>
      <p:pic>
        <p:nvPicPr>
          <p:cNvPr id="9218" name="Picture 2" descr="C:\Users\isaeva\Desktop\IMG_9763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588168"/>
            <a:ext cx="9143999" cy="52698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050307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60512" y="5846407"/>
            <a:ext cx="2108973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ctr">
              <a:lnSpc>
                <a:spcPct val="150000"/>
              </a:lnSpc>
              <a:buFont typeface="+mj-lt"/>
              <a:buAutoNum type="arabicPeriod"/>
            </a:pP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495927" y="5743788"/>
            <a:ext cx="715106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ru-RU" dirty="0" smtClean="0">
                <a:solidFill>
                  <a:schemeClr val="bg1"/>
                </a:solidFill>
              </a:rPr>
              <a:t>Создание единого регламента  </a:t>
            </a:r>
            <a:r>
              <a:rPr lang="ru-RU" dirty="0">
                <a:solidFill>
                  <a:schemeClr val="bg1"/>
                </a:solidFill>
              </a:rPr>
              <a:t>работы </a:t>
            </a:r>
            <a:r>
              <a:rPr lang="ru-RU" dirty="0" smtClean="0">
                <a:solidFill>
                  <a:schemeClr val="bg1"/>
                </a:solidFill>
              </a:rPr>
              <a:t>банков  с установлением  сроков, стандартных форм документов, критериев оценки  Застройщика и Объектов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419225" y="276225"/>
            <a:ext cx="54739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Уборка помещений в течение всего рабочего дня</a:t>
            </a:r>
            <a:endParaRPr lang="ru-RU" sz="2800" b="1" dirty="0">
              <a:solidFill>
                <a:srgbClr val="C00000"/>
              </a:solidFill>
            </a:endParaRPr>
          </a:p>
        </p:txBody>
      </p:sp>
      <p:pic>
        <p:nvPicPr>
          <p:cNvPr id="18" name="Picture 2" descr="http://gran-kazan.ru/bitrix/templates/main/images/header-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77093" y="153896"/>
            <a:ext cx="2014507" cy="817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F:\COVID-19\Безымянный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9450" y="166688"/>
            <a:ext cx="935939" cy="1385887"/>
          </a:xfrm>
          <a:prstGeom prst="rect">
            <a:avLst/>
          </a:prstGeom>
          <a:noFill/>
        </p:spPr>
      </p:pic>
      <p:pic>
        <p:nvPicPr>
          <p:cNvPr id="2050" name="Picture 2" descr="F:\COVID-19\IMG_9865.JPG"/>
          <p:cNvPicPr>
            <a:picLocks noChangeAspect="1" noChangeArrowheads="1"/>
          </p:cNvPicPr>
          <p:nvPr/>
        </p:nvPicPr>
        <p:blipFill>
          <a:blip r:embed="rId4" cstate="print"/>
          <a:srcRect t="7092" b="6429"/>
          <a:stretch>
            <a:fillRect/>
          </a:stretch>
        </p:blipFill>
        <p:spPr bwMode="auto">
          <a:xfrm>
            <a:off x="0" y="1586204"/>
            <a:ext cx="9144000" cy="52717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050307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isaeva\Desktop\IMG_9777.JPG"/>
          <p:cNvPicPr>
            <a:picLocks noChangeAspect="1" noChangeArrowheads="1"/>
          </p:cNvPicPr>
          <p:nvPr/>
        </p:nvPicPr>
        <p:blipFill>
          <a:blip r:embed="rId2" cstate="print"/>
          <a:srcRect t="8024"/>
          <a:stretch>
            <a:fillRect/>
          </a:stretch>
        </p:blipFill>
        <p:spPr bwMode="auto">
          <a:xfrm>
            <a:off x="0" y="1578543"/>
            <a:ext cx="9144000" cy="5279457"/>
          </a:xfrm>
          <a:prstGeom prst="rect">
            <a:avLst/>
          </a:prstGeom>
          <a:noFill/>
        </p:spPr>
      </p:pic>
      <p:sp>
        <p:nvSpPr>
          <p:cNvPr id="20" name="Прямоугольник 19"/>
          <p:cNvSpPr/>
          <p:nvPr/>
        </p:nvSpPr>
        <p:spPr>
          <a:xfrm>
            <a:off x="2059530" y="2907587"/>
            <a:ext cx="1781908" cy="51581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FRESHAIR CUBE</a:t>
            </a:r>
            <a:endParaRPr lang="ru-RU" b="1" dirty="0" smtClean="0">
              <a:solidFill>
                <a:schemeClr val="tx1"/>
              </a:solidFill>
            </a:endParaRPr>
          </a:p>
        </p:txBody>
      </p:sp>
      <p:sp>
        <p:nvSpPr>
          <p:cNvPr id="4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60512" y="5846407"/>
            <a:ext cx="2108973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ctr">
              <a:lnSpc>
                <a:spcPct val="150000"/>
              </a:lnSpc>
              <a:buFont typeface="+mj-lt"/>
              <a:buAutoNum type="arabicPeriod"/>
            </a:pP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688856" y="393455"/>
            <a:ext cx="495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Озонирование помещений</a:t>
            </a:r>
            <a:endParaRPr lang="ru-RU" sz="2800" b="1" dirty="0">
              <a:solidFill>
                <a:srgbClr val="C00000"/>
              </a:solidFill>
            </a:endParaRPr>
          </a:p>
        </p:txBody>
      </p:sp>
      <p:pic>
        <p:nvPicPr>
          <p:cNvPr id="18" name="Picture 2" descr="http://gran-kazan.ru/bitrix/templates/main/images/header-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7093" y="153896"/>
            <a:ext cx="2014507" cy="81765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F:\COVID-19\Безымянный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9450" y="166688"/>
            <a:ext cx="935939" cy="1385887"/>
          </a:xfrm>
          <a:prstGeom prst="rect">
            <a:avLst/>
          </a:prstGeom>
          <a:noFill/>
        </p:spPr>
      </p:pic>
      <p:sp>
        <p:nvSpPr>
          <p:cNvPr id="11" name="Овал 10"/>
          <p:cNvSpPr/>
          <p:nvPr/>
        </p:nvSpPr>
        <p:spPr>
          <a:xfrm>
            <a:off x="3801979" y="3436219"/>
            <a:ext cx="1790299" cy="1694046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трелка влево 29"/>
          <p:cNvSpPr/>
          <p:nvPr/>
        </p:nvSpPr>
        <p:spPr>
          <a:xfrm rot="13679384">
            <a:off x="3298180" y="3634152"/>
            <a:ext cx="609600" cy="140676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50307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isaeva\Desktop\covid\Новая папка\IMG_0091.JPG"/>
          <p:cNvPicPr>
            <a:picLocks noChangeAspect="1" noChangeArrowheads="1"/>
          </p:cNvPicPr>
          <p:nvPr/>
        </p:nvPicPr>
        <p:blipFill>
          <a:blip r:embed="rId2" cstate="print"/>
          <a:srcRect t="12682"/>
          <a:stretch>
            <a:fillRect/>
          </a:stretch>
        </p:blipFill>
        <p:spPr bwMode="auto">
          <a:xfrm>
            <a:off x="0" y="1535097"/>
            <a:ext cx="9144000" cy="5322903"/>
          </a:xfrm>
          <a:prstGeom prst="rect">
            <a:avLst/>
          </a:prstGeom>
          <a:noFill/>
        </p:spPr>
      </p:pic>
      <p:pic>
        <p:nvPicPr>
          <p:cNvPr id="2051" name="Picture 3" descr="F:\COVID-19\Безымянный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435" y="166688"/>
            <a:ext cx="935939" cy="1385887"/>
          </a:xfrm>
          <a:prstGeom prst="rect">
            <a:avLst/>
          </a:prstGeom>
          <a:noFill/>
        </p:spPr>
      </p:pic>
      <p:sp>
        <p:nvSpPr>
          <p:cNvPr id="4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60512" y="5846407"/>
            <a:ext cx="2108973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ctr">
              <a:lnSpc>
                <a:spcPct val="150000"/>
              </a:lnSpc>
              <a:buFont typeface="+mj-lt"/>
              <a:buAutoNum type="arabicPeriod"/>
            </a:pP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18641" y="683046"/>
            <a:ext cx="75135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Обработка бактерицидными облучателями- </a:t>
            </a:r>
            <a:r>
              <a:rPr lang="ru-RU" sz="2400" b="1" dirty="0" err="1" smtClean="0">
                <a:solidFill>
                  <a:srgbClr val="C00000"/>
                </a:solidFill>
              </a:rPr>
              <a:t>рециркуляторами</a:t>
            </a:r>
            <a:r>
              <a:rPr lang="ru-RU" sz="2400" b="1" dirty="0" smtClean="0">
                <a:solidFill>
                  <a:srgbClr val="C00000"/>
                </a:solidFill>
              </a:rPr>
              <a:t> воздуха </a:t>
            </a:r>
            <a:endParaRPr lang="ru-RU" sz="2400" b="1" dirty="0">
              <a:solidFill>
                <a:srgbClr val="C00000"/>
              </a:solidFill>
            </a:endParaRPr>
          </a:p>
        </p:txBody>
      </p:sp>
      <p:pic>
        <p:nvPicPr>
          <p:cNvPr id="18" name="Picture 2" descr="http://gran-kazan.ru/bitrix/templates/main/images/header-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29493" y="0"/>
            <a:ext cx="2014507" cy="817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Овал 10"/>
          <p:cNvSpPr/>
          <p:nvPr/>
        </p:nvSpPr>
        <p:spPr>
          <a:xfrm>
            <a:off x="3561440" y="3195960"/>
            <a:ext cx="1756286" cy="1713390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197331" y="2240235"/>
            <a:ext cx="1512277" cy="386863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POZIS</a:t>
            </a:r>
            <a:endParaRPr lang="ru-RU" b="1" dirty="0" smtClean="0">
              <a:solidFill>
                <a:schemeClr val="tx1"/>
              </a:solidFill>
            </a:endParaRPr>
          </a:p>
        </p:txBody>
      </p:sp>
      <p:sp>
        <p:nvSpPr>
          <p:cNvPr id="12" name="Стрелка влево 11"/>
          <p:cNvSpPr/>
          <p:nvPr/>
        </p:nvSpPr>
        <p:spPr>
          <a:xfrm rot="14348246">
            <a:off x="3871475" y="2844973"/>
            <a:ext cx="609600" cy="140676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50307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isaeva\Desktop\covid\Новая папка\IMG_9956.JPG"/>
          <p:cNvPicPr>
            <a:picLocks noChangeAspect="1" noChangeArrowheads="1"/>
          </p:cNvPicPr>
          <p:nvPr/>
        </p:nvPicPr>
        <p:blipFill>
          <a:blip r:embed="rId2" cstate="print"/>
          <a:srcRect l="13219" t="15412" b="3874"/>
          <a:stretch>
            <a:fillRect/>
          </a:stretch>
        </p:blipFill>
        <p:spPr bwMode="auto">
          <a:xfrm>
            <a:off x="-17060" y="1537855"/>
            <a:ext cx="9161060" cy="5320145"/>
          </a:xfrm>
          <a:prstGeom prst="rect">
            <a:avLst/>
          </a:prstGeom>
          <a:noFill/>
        </p:spPr>
      </p:pic>
      <p:sp>
        <p:nvSpPr>
          <p:cNvPr id="4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60512" y="5846407"/>
            <a:ext cx="2108973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ctr">
              <a:lnSpc>
                <a:spcPct val="150000"/>
              </a:lnSpc>
              <a:buFont typeface="+mj-lt"/>
              <a:buAutoNum type="arabicPeriod"/>
            </a:pP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8" name="Picture 2" descr="http://gran-kazan.ru/bitrix/templates/main/images/header-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77093" y="153896"/>
            <a:ext cx="2014507" cy="817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F:\COVID-19\Безымянный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9450" y="166688"/>
            <a:ext cx="935939" cy="1385887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1419224" y="276225"/>
            <a:ext cx="5076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Средства защиты от </a:t>
            </a:r>
            <a:r>
              <a:rPr lang="en-US" sz="2800" b="1" dirty="0" smtClean="0">
                <a:solidFill>
                  <a:srgbClr val="C00000"/>
                </a:solidFill>
              </a:rPr>
              <a:t>COVID-19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3036277" y="4468854"/>
            <a:ext cx="1560843" cy="1470409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3134174" y="2544249"/>
            <a:ext cx="1276139" cy="1224225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5918708" y="3698479"/>
            <a:ext cx="1693147" cy="1657977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4099803" y="1659536"/>
            <a:ext cx="1512277" cy="386863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ДЛЯ РУК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761431" y="3722798"/>
            <a:ext cx="1512277" cy="386863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ДЛЯ ОБУВИ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7079406" y="2937428"/>
            <a:ext cx="1735015" cy="386863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ДЛЯ ОДЕЖДЫ</a:t>
            </a:r>
          </a:p>
        </p:txBody>
      </p:sp>
      <p:sp>
        <p:nvSpPr>
          <p:cNvPr id="20" name="Стрелка влево 19"/>
          <p:cNvSpPr/>
          <p:nvPr/>
        </p:nvSpPr>
        <p:spPr>
          <a:xfrm rot="14348246">
            <a:off x="2680284" y="4361899"/>
            <a:ext cx="609600" cy="140676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лево 21"/>
          <p:cNvSpPr/>
          <p:nvPr/>
        </p:nvSpPr>
        <p:spPr>
          <a:xfrm rot="18222086">
            <a:off x="7181552" y="3531998"/>
            <a:ext cx="641273" cy="148995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лево 22"/>
          <p:cNvSpPr/>
          <p:nvPr/>
        </p:nvSpPr>
        <p:spPr>
          <a:xfrm rot="18341018">
            <a:off x="5496865" y="3010584"/>
            <a:ext cx="609600" cy="140676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/>
          <p:cNvSpPr/>
          <p:nvPr/>
        </p:nvSpPr>
        <p:spPr>
          <a:xfrm>
            <a:off x="4322617" y="3237817"/>
            <a:ext cx="1537855" cy="1542002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5010738" y="2144446"/>
            <a:ext cx="2938307" cy="640317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ДЛЯ ИСПОЛЬЗОВАННЫХ МАСОК И ПЕРЧАТОК</a:t>
            </a:r>
          </a:p>
        </p:txBody>
      </p:sp>
      <p:sp>
        <p:nvSpPr>
          <p:cNvPr id="25" name="Стрелка влево 24"/>
          <p:cNvSpPr/>
          <p:nvPr/>
        </p:nvSpPr>
        <p:spPr>
          <a:xfrm rot="18222086">
            <a:off x="4071206" y="2281625"/>
            <a:ext cx="641273" cy="148995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5030702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60512" y="5846407"/>
            <a:ext cx="2108973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ctr">
              <a:lnSpc>
                <a:spcPct val="150000"/>
              </a:lnSpc>
              <a:buFont typeface="+mj-lt"/>
              <a:buAutoNum type="arabicPeriod"/>
            </a:pP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495927" y="5743788"/>
            <a:ext cx="715106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ru-RU" dirty="0" smtClean="0">
                <a:solidFill>
                  <a:schemeClr val="bg1"/>
                </a:solidFill>
              </a:rPr>
              <a:t>Создание единого регламента  </a:t>
            </a:r>
            <a:r>
              <a:rPr lang="ru-RU" dirty="0">
                <a:solidFill>
                  <a:schemeClr val="bg1"/>
                </a:solidFill>
              </a:rPr>
              <a:t>работы </a:t>
            </a:r>
            <a:r>
              <a:rPr lang="ru-RU" dirty="0" smtClean="0">
                <a:solidFill>
                  <a:schemeClr val="bg1"/>
                </a:solidFill>
              </a:rPr>
              <a:t>банков  с установлением  сроков, стандартных форм документов, критериев оценки  Застройщика и Объектов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8" name="Picture 2" descr="http://gran-kazan.ru/bitrix/templates/main/images/header-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77093" y="153896"/>
            <a:ext cx="2014507" cy="817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914983" y="320293"/>
            <a:ext cx="47529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Информационные стенды</a:t>
            </a:r>
            <a:endParaRPr lang="ru-RU" sz="2800" b="1" dirty="0">
              <a:solidFill>
                <a:srgbClr val="C00000"/>
              </a:solidFill>
            </a:endParaRPr>
          </a:p>
        </p:txBody>
      </p:sp>
      <p:pic>
        <p:nvPicPr>
          <p:cNvPr id="8195" name="Picture 3" descr="C:\Users\isaeva\AppData\Local\Microsoft\Windows\Temporary Internet Files\Content.Outlook\TYN7UG9C\плакат А1.jpg"/>
          <p:cNvPicPr>
            <a:picLocks noChangeAspect="1" noChangeArrowheads="1"/>
          </p:cNvPicPr>
          <p:nvPr/>
        </p:nvPicPr>
        <p:blipFill>
          <a:blip r:embed="rId3" cstate="print"/>
          <a:srcRect r="930"/>
          <a:stretch>
            <a:fillRect/>
          </a:stretch>
        </p:blipFill>
        <p:spPr bwMode="auto">
          <a:xfrm>
            <a:off x="406400" y="1395864"/>
            <a:ext cx="8006080" cy="5462136"/>
          </a:xfrm>
          <a:prstGeom prst="rect">
            <a:avLst/>
          </a:prstGeom>
          <a:noFill/>
        </p:spPr>
      </p:pic>
      <p:pic>
        <p:nvPicPr>
          <p:cNvPr id="2051" name="Picture 3" descr="F:\COVID-19\Безымянный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9450" y="166688"/>
            <a:ext cx="935939" cy="13858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05030702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60512" y="5846407"/>
            <a:ext cx="2108973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ctr">
              <a:lnSpc>
                <a:spcPct val="150000"/>
              </a:lnSpc>
              <a:buFont typeface="+mj-lt"/>
              <a:buAutoNum type="arabicPeriod"/>
            </a:pP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91920" y="276225"/>
            <a:ext cx="53035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Этапы дезинфекции сотрудников</a:t>
            </a:r>
            <a:endParaRPr lang="ru-RU" sz="2800" b="1" dirty="0">
              <a:solidFill>
                <a:srgbClr val="C00000"/>
              </a:solidFill>
            </a:endParaRPr>
          </a:p>
        </p:txBody>
      </p:sp>
      <p:pic>
        <p:nvPicPr>
          <p:cNvPr id="18" name="Picture 2" descr="http://gran-kazan.ru/bitrix/templates/main/images/header-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77093" y="153896"/>
            <a:ext cx="2014507" cy="817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F:\COVID-19\Безымянный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9450" y="166688"/>
            <a:ext cx="935939" cy="1385887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/>
        </p:nvSpPr>
        <p:spPr>
          <a:xfrm>
            <a:off x="762000" y="2905759"/>
            <a:ext cx="19202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C00000"/>
                </a:solidFill>
              </a:rPr>
              <a:t>1 этап</a:t>
            </a:r>
          </a:p>
          <a:p>
            <a:pPr algn="ctr"/>
            <a:r>
              <a:rPr lang="ru-RU" sz="1400" b="1" dirty="0" smtClean="0">
                <a:solidFill>
                  <a:srgbClr val="C00000"/>
                </a:solidFill>
              </a:rPr>
              <a:t>Обработка одежды</a:t>
            </a:r>
            <a:endParaRPr lang="ru-RU" sz="1400" b="1" dirty="0">
              <a:solidFill>
                <a:srgbClr val="C0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672080" y="2880183"/>
            <a:ext cx="2103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C00000"/>
                </a:solidFill>
              </a:rPr>
              <a:t>2 этап</a:t>
            </a:r>
          </a:p>
          <a:p>
            <a:pPr algn="ctr"/>
            <a:r>
              <a:rPr lang="ru-RU" sz="1400" b="1" dirty="0" smtClean="0">
                <a:solidFill>
                  <a:srgbClr val="C00000"/>
                </a:solidFill>
              </a:rPr>
              <a:t>Дезинфекция рук</a:t>
            </a:r>
            <a:endParaRPr lang="ru-RU" sz="1400" b="1" dirty="0">
              <a:solidFill>
                <a:srgbClr val="C0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734560" y="2859196"/>
            <a:ext cx="218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C00000"/>
                </a:solidFill>
              </a:rPr>
              <a:t>3 этап</a:t>
            </a:r>
          </a:p>
          <a:p>
            <a:pPr algn="ctr"/>
            <a:r>
              <a:rPr lang="ru-RU" sz="1400" b="1" dirty="0" smtClean="0">
                <a:solidFill>
                  <a:srgbClr val="C00000"/>
                </a:solidFill>
              </a:rPr>
              <a:t>Измерение температуры</a:t>
            </a:r>
            <a:endParaRPr lang="ru-RU" sz="1400" b="1" dirty="0">
              <a:solidFill>
                <a:srgbClr val="C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888480" y="2859196"/>
            <a:ext cx="201168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C00000"/>
                </a:solidFill>
              </a:rPr>
              <a:t>4 этап</a:t>
            </a:r>
          </a:p>
          <a:p>
            <a:pPr algn="ctr"/>
            <a:r>
              <a:rPr lang="ru-RU" sz="1400" b="1" dirty="0" smtClean="0">
                <a:solidFill>
                  <a:srgbClr val="C00000"/>
                </a:solidFill>
              </a:rPr>
              <a:t>Запись в журнал</a:t>
            </a:r>
          </a:p>
          <a:p>
            <a:pPr algn="ctr"/>
            <a:endParaRPr lang="ru-RU" sz="1100" b="1" dirty="0">
              <a:solidFill>
                <a:srgbClr val="C0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87680" y="5110480"/>
            <a:ext cx="2245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C00000"/>
                </a:solidFill>
              </a:rPr>
              <a:t>5 этап</a:t>
            </a:r>
          </a:p>
          <a:p>
            <a:pPr algn="ctr"/>
            <a:r>
              <a:rPr lang="ru-RU" sz="1400" b="1" dirty="0" smtClean="0">
                <a:solidFill>
                  <a:srgbClr val="C00000"/>
                </a:solidFill>
              </a:rPr>
              <a:t>Выдача защитных средств</a:t>
            </a:r>
            <a:endParaRPr lang="ru-RU" sz="1400" b="1" dirty="0">
              <a:solidFill>
                <a:srgbClr val="C00000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2641600" y="5120640"/>
            <a:ext cx="22555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C00000"/>
                </a:solidFill>
              </a:rPr>
              <a:t>6 этап</a:t>
            </a:r>
          </a:p>
          <a:p>
            <a:pPr algn="ctr"/>
            <a:r>
              <a:rPr lang="ru-RU" sz="1400" b="1" dirty="0" smtClean="0">
                <a:solidFill>
                  <a:srgbClr val="C00000"/>
                </a:solidFill>
              </a:rPr>
              <a:t>Система контроля доступа</a:t>
            </a:r>
            <a:endParaRPr lang="ru-RU" sz="1400" b="1" dirty="0">
              <a:solidFill>
                <a:srgbClr val="C00000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4826000" y="5110480"/>
            <a:ext cx="2082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C00000"/>
                </a:solidFill>
              </a:rPr>
              <a:t>7 этап</a:t>
            </a:r>
          </a:p>
          <a:p>
            <a:pPr algn="ctr"/>
            <a:r>
              <a:rPr lang="ru-RU" sz="1400" b="1" dirty="0" smtClean="0">
                <a:solidFill>
                  <a:srgbClr val="C00000"/>
                </a:solidFill>
              </a:rPr>
              <a:t>Дезинфекция обуви</a:t>
            </a:r>
            <a:endParaRPr lang="ru-RU" sz="1400" b="1" dirty="0">
              <a:solidFill>
                <a:srgbClr val="C00000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958584" y="5161281"/>
            <a:ext cx="20482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C00000"/>
                </a:solidFill>
              </a:rPr>
              <a:t>100% персонала носят маски</a:t>
            </a:r>
            <a:endParaRPr lang="ru-RU" sz="1400" b="1" dirty="0">
              <a:solidFill>
                <a:srgbClr val="C00000"/>
              </a:solidFill>
            </a:endParaRPr>
          </a:p>
        </p:txBody>
      </p:sp>
      <p:sp>
        <p:nvSpPr>
          <p:cNvPr id="36" name="Нашивка 35"/>
          <p:cNvSpPr/>
          <p:nvPr/>
        </p:nvSpPr>
        <p:spPr>
          <a:xfrm>
            <a:off x="4718304" y="1889760"/>
            <a:ext cx="353568" cy="457200"/>
          </a:xfrm>
          <a:prstGeom prst="chevron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1" name="Нашивка 40"/>
          <p:cNvSpPr/>
          <p:nvPr/>
        </p:nvSpPr>
        <p:spPr>
          <a:xfrm>
            <a:off x="6726936" y="1923288"/>
            <a:ext cx="353568" cy="457200"/>
          </a:xfrm>
          <a:prstGeom prst="chevron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2" name="Нашивка 41"/>
          <p:cNvSpPr/>
          <p:nvPr/>
        </p:nvSpPr>
        <p:spPr>
          <a:xfrm>
            <a:off x="6745224" y="4126992"/>
            <a:ext cx="353568" cy="457200"/>
          </a:xfrm>
          <a:prstGeom prst="chevron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3" name="Нашивка 42"/>
          <p:cNvSpPr/>
          <p:nvPr/>
        </p:nvSpPr>
        <p:spPr>
          <a:xfrm>
            <a:off x="4626102" y="4136136"/>
            <a:ext cx="353568" cy="457200"/>
          </a:xfrm>
          <a:prstGeom prst="chevron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4" name="Нашивка 43"/>
          <p:cNvSpPr/>
          <p:nvPr/>
        </p:nvSpPr>
        <p:spPr>
          <a:xfrm>
            <a:off x="2520696" y="4172712"/>
            <a:ext cx="353568" cy="457200"/>
          </a:xfrm>
          <a:prstGeom prst="chevron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5" name="Нашивка 44"/>
          <p:cNvSpPr/>
          <p:nvPr/>
        </p:nvSpPr>
        <p:spPr>
          <a:xfrm>
            <a:off x="2575560" y="1941576"/>
            <a:ext cx="353568" cy="457200"/>
          </a:xfrm>
          <a:prstGeom prst="chevron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6" name="Нашивка 45"/>
          <p:cNvSpPr/>
          <p:nvPr/>
        </p:nvSpPr>
        <p:spPr>
          <a:xfrm>
            <a:off x="533400" y="4197096"/>
            <a:ext cx="353568" cy="457200"/>
          </a:xfrm>
          <a:prstGeom prst="chevron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2" name="Picture 2" descr="C:\Users\isaeva\Desktop\covid\Новая папка\IMG_9970.JPG"/>
          <p:cNvPicPr>
            <a:picLocks noChangeAspect="1" noChangeArrowheads="1"/>
          </p:cNvPicPr>
          <p:nvPr/>
        </p:nvPicPr>
        <p:blipFill>
          <a:blip r:embed="rId4" cstate="print"/>
          <a:srcRect l="16056" r="8510"/>
          <a:stretch>
            <a:fillRect/>
          </a:stretch>
        </p:blipFill>
        <p:spPr bwMode="auto">
          <a:xfrm>
            <a:off x="862623" y="1469143"/>
            <a:ext cx="1615655" cy="1427881"/>
          </a:xfrm>
          <a:prstGeom prst="rect">
            <a:avLst/>
          </a:prstGeom>
          <a:noFill/>
        </p:spPr>
      </p:pic>
      <p:pic>
        <p:nvPicPr>
          <p:cNvPr id="3" name="Picture 3" descr="C:\Users\isaeva\Desktop\covid\Новая папка\IMG_9990.JPG"/>
          <p:cNvPicPr>
            <a:picLocks noChangeAspect="1" noChangeArrowheads="1"/>
          </p:cNvPicPr>
          <p:nvPr/>
        </p:nvPicPr>
        <p:blipFill>
          <a:blip r:embed="rId5" cstate="print"/>
          <a:srcRect l="4022" t="9929" r="25828"/>
          <a:stretch>
            <a:fillRect/>
          </a:stretch>
        </p:blipFill>
        <p:spPr bwMode="auto">
          <a:xfrm>
            <a:off x="3017069" y="1501240"/>
            <a:ext cx="1619225" cy="1386038"/>
          </a:xfrm>
          <a:prstGeom prst="rect">
            <a:avLst/>
          </a:prstGeom>
          <a:noFill/>
        </p:spPr>
      </p:pic>
      <p:pic>
        <p:nvPicPr>
          <p:cNvPr id="6148" name="Picture 4" descr="C:\Users\isaeva\Desktop\covid\Новая папка\IMG_0012.JPG"/>
          <p:cNvPicPr>
            <a:picLocks noChangeAspect="1" noChangeArrowheads="1"/>
          </p:cNvPicPr>
          <p:nvPr/>
        </p:nvPicPr>
        <p:blipFill>
          <a:blip r:embed="rId6" cstate="print"/>
          <a:srcRect l="29393"/>
          <a:stretch>
            <a:fillRect/>
          </a:stretch>
        </p:blipFill>
        <p:spPr bwMode="auto">
          <a:xfrm>
            <a:off x="5093531" y="1485901"/>
            <a:ext cx="1585875" cy="1388554"/>
          </a:xfrm>
          <a:prstGeom prst="rect">
            <a:avLst/>
          </a:prstGeom>
          <a:noFill/>
        </p:spPr>
      </p:pic>
      <p:pic>
        <p:nvPicPr>
          <p:cNvPr id="5" name="Picture 6" descr="C:\Users\isaeva\Desktop\covid\Новая папка\IMG_0019.JPG"/>
          <p:cNvPicPr>
            <a:picLocks noChangeAspect="1" noChangeArrowheads="1"/>
          </p:cNvPicPr>
          <p:nvPr/>
        </p:nvPicPr>
        <p:blipFill>
          <a:blip r:embed="rId7" cstate="print"/>
          <a:srcRect l="16751" r="7529" b="4866"/>
          <a:stretch>
            <a:fillRect/>
          </a:stretch>
        </p:blipFill>
        <p:spPr bwMode="auto">
          <a:xfrm>
            <a:off x="7135905" y="1488141"/>
            <a:ext cx="1609283" cy="1347928"/>
          </a:xfrm>
          <a:prstGeom prst="rect">
            <a:avLst/>
          </a:prstGeom>
          <a:noFill/>
        </p:spPr>
      </p:pic>
      <p:pic>
        <p:nvPicPr>
          <p:cNvPr id="7" name="Picture 8" descr="C:\Users\isaeva\Desktop\covid\Новая папка\IMG_0026.JPG"/>
          <p:cNvPicPr>
            <a:picLocks noChangeAspect="1" noChangeArrowheads="1"/>
          </p:cNvPicPr>
          <p:nvPr/>
        </p:nvPicPr>
        <p:blipFill>
          <a:blip r:embed="rId8" cstate="print"/>
          <a:srcRect l="9657" r="8933"/>
          <a:stretch>
            <a:fillRect/>
          </a:stretch>
        </p:blipFill>
        <p:spPr bwMode="auto">
          <a:xfrm>
            <a:off x="926808" y="3780590"/>
            <a:ext cx="1564105" cy="1280847"/>
          </a:xfrm>
          <a:prstGeom prst="rect">
            <a:avLst/>
          </a:prstGeom>
          <a:noFill/>
        </p:spPr>
      </p:pic>
      <p:pic>
        <p:nvPicPr>
          <p:cNvPr id="6153" name="Picture 9" descr="C:\Users\isaeva\Desktop\covid\Новая папка\IMG_9999.JPG"/>
          <p:cNvPicPr>
            <a:picLocks noChangeAspect="1" noChangeArrowheads="1"/>
          </p:cNvPicPr>
          <p:nvPr/>
        </p:nvPicPr>
        <p:blipFill>
          <a:blip r:embed="rId9" cstate="print"/>
          <a:srcRect l="23982" t="10440" r="3260"/>
          <a:stretch>
            <a:fillRect/>
          </a:stretch>
        </p:blipFill>
        <p:spPr bwMode="auto">
          <a:xfrm>
            <a:off x="2941607" y="3766802"/>
            <a:ext cx="1580387" cy="1296904"/>
          </a:xfrm>
          <a:prstGeom prst="rect">
            <a:avLst/>
          </a:prstGeom>
          <a:noFill/>
        </p:spPr>
      </p:pic>
      <p:pic>
        <p:nvPicPr>
          <p:cNvPr id="8" name="Picture 10" descr="C:\Users\isaeva\Desktop\covid\Новая папка\IMG_0002.JPG"/>
          <p:cNvPicPr>
            <a:picLocks noChangeAspect="1" noChangeArrowheads="1"/>
          </p:cNvPicPr>
          <p:nvPr/>
        </p:nvPicPr>
        <p:blipFill>
          <a:blip r:embed="rId10" cstate="print"/>
          <a:srcRect l="9268" t="12665" r="24586" b="8643"/>
          <a:stretch>
            <a:fillRect/>
          </a:stretch>
        </p:blipFill>
        <p:spPr bwMode="auto">
          <a:xfrm>
            <a:off x="4973216" y="3732245"/>
            <a:ext cx="1741174" cy="1380931"/>
          </a:xfrm>
          <a:prstGeom prst="rect">
            <a:avLst/>
          </a:prstGeom>
          <a:noFill/>
        </p:spPr>
      </p:pic>
      <p:pic>
        <p:nvPicPr>
          <p:cNvPr id="10" name="Picture 11" descr="F:\COVID-19\IMG_0087.jpg"/>
          <p:cNvPicPr>
            <a:picLocks noChangeAspect="1" noChangeArrowheads="1"/>
          </p:cNvPicPr>
          <p:nvPr/>
        </p:nvPicPr>
        <p:blipFill>
          <a:blip r:embed="rId11" cstate="print"/>
          <a:srcRect l="21297" t="16129" r="24232" b="9623"/>
          <a:stretch>
            <a:fillRect/>
          </a:stretch>
        </p:blipFill>
        <p:spPr bwMode="auto">
          <a:xfrm>
            <a:off x="7147997" y="3721308"/>
            <a:ext cx="1575379" cy="1389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050307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3" descr="C:\Users\g.irina\Desktop\коронавирус\1528708022_zapr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60811" y="2550257"/>
            <a:ext cx="2668701" cy="3192175"/>
          </a:xfrm>
          <a:prstGeom prst="rect">
            <a:avLst/>
          </a:prstGeom>
          <a:noFill/>
        </p:spPr>
      </p:pic>
      <p:sp>
        <p:nvSpPr>
          <p:cNvPr id="4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60512" y="5846407"/>
            <a:ext cx="2108973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ctr">
              <a:lnSpc>
                <a:spcPct val="150000"/>
              </a:lnSpc>
              <a:buFont typeface="+mj-lt"/>
              <a:buAutoNum type="arabicPeriod"/>
            </a:pP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5" name="Блок-схема: альтернативный процесс 14"/>
          <p:cNvSpPr/>
          <p:nvPr/>
        </p:nvSpPr>
        <p:spPr>
          <a:xfrm>
            <a:off x="0" y="1581150"/>
            <a:ext cx="2600325" cy="4914900"/>
          </a:xfrm>
          <a:prstGeom prst="flowChartAlternateProcess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sz="23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419225" y="276225"/>
            <a:ext cx="4953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Ограничение допуска на объекты</a:t>
            </a:r>
            <a:endParaRPr lang="ru-RU" sz="2800" b="1" dirty="0">
              <a:solidFill>
                <a:srgbClr val="C00000"/>
              </a:solidFill>
            </a:endParaRPr>
          </a:p>
        </p:txBody>
      </p:sp>
      <p:pic>
        <p:nvPicPr>
          <p:cNvPr id="18" name="Picture 2" descr="http://gran-kazan.ru/bitrix/templates/main/images/header-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77093" y="153896"/>
            <a:ext cx="2014507" cy="817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F:\COVID-19\Безымянный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9450" y="166688"/>
            <a:ext cx="935939" cy="1385887"/>
          </a:xfrm>
          <a:prstGeom prst="rect">
            <a:avLst/>
          </a:prstGeom>
          <a:noFill/>
        </p:spPr>
      </p:pic>
      <p:pic>
        <p:nvPicPr>
          <p:cNvPr id="11265" name="Picture 1" descr="F:\COVID-19\IMG_0058-2.jpg"/>
          <p:cNvPicPr>
            <a:picLocks noChangeAspect="1" noChangeArrowheads="1"/>
          </p:cNvPicPr>
          <p:nvPr/>
        </p:nvPicPr>
        <p:blipFill>
          <a:blip r:embed="rId5" cstate="print"/>
          <a:srcRect l="23293" t="5359" r="9328" b="10073"/>
          <a:stretch>
            <a:fillRect/>
          </a:stretch>
        </p:blipFill>
        <p:spPr bwMode="auto">
          <a:xfrm>
            <a:off x="0" y="1700784"/>
            <a:ext cx="6163056" cy="51572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050307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60512" y="5846407"/>
            <a:ext cx="2108973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ctr">
              <a:lnSpc>
                <a:spcPct val="150000"/>
              </a:lnSpc>
              <a:buFont typeface="+mj-lt"/>
              <a:buAutoNum type="arabicPeriod"/>
            </a:pP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5" name="Блок-схема: альтернативный процесс 14"/>
          <p:cNvSpPr/>
          <p:nvPr/>
        </p:nvSpPr>
        <p:spPr>
          <a:xfrm>
            <a:off x="0" y="1581150"/>
            <a:ext cx="2600325" cy="4914900"/>
          </a:xfrm>
          <a:prstGeom prst="flowChartAlternateProcess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sz="23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419225" y="276225"/>
            <a:ext cx="495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Санкции</a:t>
            </a:r>
            <a:endParaRPr lang="ru-RU" sz="2800" b="1" dirty="0">
              <a:solidFill>
                <a:srgbClr val="C00000"/>
              </a:solidFill>
            </a:endParaRPr>
          </a:p>
        </p:txBody>
      </p:sp>
      <p:pic>
        <p:nvPicPr>
          <p:cNvPr id="18" name="Picture 2" descr="http://gran-kazan.ru/bitrix/templates/main/images/header-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77093" y="153896"/>
            <a:ext cx="2014507" cy="817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F:\COVID-19\Безымянный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9450" y="166688"/>
            <a:ext cx="935939" cy="1385887"/>
          </a:xfrm>
          <a:prstGeom prst="rect">
            <a:avLst/>
          </a:prstGeom>
          <a:noFill/>
        </p:spPr>
      </p:pic>
      <p:pic>
        <p:nvPicPr>
          <p:cNvPr id="9218" name="Picture 2" descr="C:\Users\isaeva\Desktop\covid\Новая папка\IMG_0062.JPG"/>
          <p:cNvPicPr>
            <a:picLocks noChangeAspect="1" noChangeArrowheads="1"/>
          </p:cNvPicPr>
          <p:nvPr/>
        </p:nvPicPr>
        <p:blipFill>
          <a:blip r:embed="rId4" cstate="print">
            <a:lum bright="-10000"/>
          </a:blip>
          <a:srcRect t="5000" b="7556"/>
          <a:stretch>
            <a:fillRect/>
          </a:stretch>
        </p:blipFill>
        <p:spPr bwMode="auto">
          <a:xfrm>
            <a:off x="0" y="1527464"/>
            <a:ext cx="9144000" cy="5330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050307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60512" y="5846407"/>
            <a:ext cx="2108973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ctr">
              <a:lnSpc>
                <a:spcPct val="150000"/>
              </a:lnSpc>
              <a:buFont typeface="+mj-lt"/>
              <a:buAutoNum type="arabicPeriod"/>
            </a:pP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495927" y="5743788"/>
            <a:ext cx="715106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ru-RU" dirty="0" smtClean="0">
                <a:solidFill>
                  <a:schemeClr val="bg1"/>
                </a:solidFill>
              </a:rPr>
              <a:t>Создание единого регламента  </a:t>
            </a:r>
            <a:r>
              <a:rPr lang="ru-RU" dirty="0">
                <a:solidFill>
                  <a:schemeClr val="bg1"/>
                </a:solidFill>
              </a:rPr>
              <a:t>работы </a:t>
            </a:r>
            <a:r>
              <a:rPr lang="ru-RU" dirty="0" smtClean="0">
                <a:solidFill>
                  <a:schemeClr val="bg1"/>
                </a:solidFill>
              </a:rPr>
              <a:t>банков  с установлением  сроков, стандартных форм документов, критериев оценки  Застройщика и Объектов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8" name="Picture 2" descr="http://gran-kazan.ru/bitrix/templates/main/images/header-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77093" y="153896"/>
            <a:ext cx="2014507" cy="817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F:\COVID-19\Безымянный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9450" y="166688"/>
            <a:ext cx="935939" cy="1385887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1749730" y="441478"/>
            <a:ext cx="47529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Совещание в режиме ВКС</a:t>
            </a:r>
            <a:endParaRPr lang="ru-RU" sz="2800" b="1" dirty="0">
              <a:solidFill>
                <a:srgbClr val="C00000"/>
              </a:solidFill>
            </a:endParaRPr>
          </a:p>
        </p:txBody>
      </p:sp>
      <p:pic>
        <p:nvPicPr>
          <p:cNvPr id="1026" name="Picture 2" descr="C:\Users\isaeva\AppData\Local\Microsoft\Windows\Temporary Internet Files\Content.Outlook\TYN7UG9C\IMG_9937.jpg"/>
          <p:cNvPicPr>
            <a:picLocks noChangeAspect="1" noChangeArrowheads="1"/>
          </p:cNvPicPr>
          <p:nvPr/>
        </p:nvPicPr>
        <p:blipFill>
          <a:blip r:embed="rId4" cstate="print"/>
          <a:srcRect t="12841" b="3295"/>
          <a:stretch>
            <a:fillRect/>
          </a:stretch>
        </p:blipFill>
        <p:spPr bwMode="auto">
          <a:xfrm>
            <a:off x="0" y="1579419"/>
            <a:ext cx="9144000" cy="52785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05030702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60512" y="5846407"/>
            <a:ext cx="2108973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ctr">
              <a:lnSpc>
                <a:spcPct val="150000"/>
              </a:lnSpc>
              <a:buFont typeface="+mj-lt"/>
              <a:buAutoNum type="arabicPeriod"/>
            </a:pP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495927" y="5743788"/>
            <a:ext cx="715106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ru-RU" dirty="0" smtClean="0">
                <a:solidFill>
                  <a:schemeClr val="bg1"/>
                </a:solidFill>
              </a:rPr>
              <a:t>Создание единого регламента  </a:t>
            </a:r>
            <a:r>
              <a:rPr lang="ru-RU" dirty="0">
                <a:solidFill>
                  <a:schemeClr val="bg1"/>
                </a:solidFill>
              </a:rPr>
              <a:t>работы </a:t>
            </a:r>
            <a:r>
              <a:rPr lang="ru-RU" dirty="0" smtClean="0">
                <a:solidFill>
                  <a:schemeClr val="bg1"/>
                </a:solidFill>
              </a:rPr>
              <a:t>банков  с установлением  сроков, стандартных форм документов, критериев оценки  Застройщика и Объектов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8" name="Picture 2" descr="http://gran-kazan.ru/bitrix/templates/main/images/header-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77093" y="153896"/>
            <a:ext cx="2014507" cy="817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F:\COVID-19\Безымянный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9450" y="166688"/>
            <a:ext cx="935939" cy="1385887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1848881" y="386394"/>
            <a:ext cx="47529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Тестирование на </a:t>
            </a:r>
            <a:r>
              <a:rPr lang="en-US" sz="2800" b="1" dirty="0" smtClean="0">
                <a:solidFill>
                  <a:srgbClr val="C00000"/>
                </a:solidFill>
              </a:rPr>
              <a:t>COVID - 19</a:t>
            </a:r>
            <a:endParaRPr lang="ru-RU" sz="2800" b="1" dirty="0">
              <a:solidFill>
                <a:srgbClr val="C00000"/>
              </a:solidFill>
            </a:endParaRPr>
          </a:p>
        </p:txBody>
      </p:sp>
      <p:pic>
        <p:nvPicPr>
          <p:cNvPr id="4098" name="Picture 2" descr="F:\COVID-19\IMG_9891.JPG"/>
          <p:cNvPicPr>
            <a:picLocks noChangeAspect="1" noChangeArrowheads="1"/>
          </p:cNvPicPr>
          <p:nvPr/>
        </p:nvPicPr>
        <p:blipFill>
          <a:blip r:embed="rId4" cstate="print"/>
          <a:srcRect t="3273" b="10547"/>
          <a:stretch>
            <a:fillRect/>
          </a:stretch>
        </p:blipFill>
        <p:spPr bwMode="auto">
          <a:xfrm>
            <a:off x="0" y="1604356"/>
            <a:ext cx="9144161" cy="52536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05030702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60512" y="5846407"/>
            <a:ext cx="2108973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ctr">
              <a:lnSpc>
                <a:spcPct val="150000"/>
              </a:lnSpc>
              <a:buFont typeface="+mj-lt"/>
              <a:buAutoNum type="arabicPeriod"/>
            </a:pP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495927" y="5743788"/>
            <a:ext cx="715106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ru-RU" dirty="0" smtClean="0">
                <a:solidFill>
                  <a:schemeClr val="bg1"/>
                </a:solidFill>
              </a:rPr>
              <a:t>Создание единого регламента  </a:t>
            </a:r>
            <a:r>
              <a:rPr lang="ru-RU" dirty="0">
                <a:solidFill>
                  <a:schemeClr val="bg1"/>
                </a:solidFill>
              </a:rPr>
              <a:t>работы </a:t>
            </a:r>
            <a:r>
              <a:rPr lang="ru-RU" dirty="0" smtClean="0">
                <a:solidFill>
                  <a:schemeClr val="bg1"/>
                </a:solidFill>
              </a:rPr>
              <a:t>банков  с установлением  сроков, стандартных форм документов, критериев оценки  Застройщика и Объектов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5" name="Блок-схема: альтернативный процесс 14"/>
          <p:cNvSpPr/>
          <p:nvPr/>
        </p:nvSpPr>
        <p:spPr>
          <a:xfrm>
            <a:off x="161925" y="1581150"/>
            <a:ext cx="2305050" cy="4914900"/>
          </a:xfrm>
          <a:prstGeom prst="flowChartAlternateProcess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23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ru-RU" sz="23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8" name="Picture 2" descr="http://gran-kazan.ru/bitrix/templates/main/images/header-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77093" y="153896"/>
            <a:ext cx="2014507" cy="817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F:\COVID-19\Безымянный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9450" y="166688"/>
            <a:ext cx="935939" cy="1385887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872836" y="2826327"/>
            <a:ext cx="71593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chemeClr val="accent1">
                    <a:lumMod val="75000"/>
                  </a:schemeClr>
                </a:solidFill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xmlns="" val="205030702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4343</TotalTime>
  <Words>239</Words>
  <Application>Microsoft Office PowerPoint</Application>
  <PresentationFormat>Экран (4:3)</PresentationFormat>
  <Paragraphs>47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Исаева Наиля Ильдаровна</cp:lastModifiedBy>
  <cp:revision>236</cp:revision>
  <cp:lastPrinted>2019-06-28T09:23:35Z</cp:lastPrinted>
  <dcterms:created xsi:type="dcterms:W3CDTF">2019-06-27T06:39:33Z</dcterms:created>
  <dcterms:modified xsi:type="dcterms:W3CDTF">2020-04-24T12:52:57Z</dcterms:modified>
</cp:coreProperties>
</file>